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19" roundtripDataSignature="AMtx7mi9FwutpcaTtznTUl1U3vFQdLRSH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4381B8D-7FAD-474D-9ACF-AA11B0E145D0}">
  <a:tblStyle styleId="{F4381B8D-7FAD-474D-9ACF-AA11B0E145D0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0D6AC368-FE77-4F22-A29E-14A3B154CB24}" styleName="Table_1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customschemas.google.com/relationships/presentationmetadata" Target="metadata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jpg>
</file>

<file path=ppt/media/image10.jpg>
</file>

<file path=ppt/media/image11.jpg>
</file>

<file path=ppt/media/image12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3312456bf7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rPr lang="en-US"/>
              <a:t>Michelle</a:t>
            </a:r>
            <a:endParaRPr/>
          </a:p>
        </p:txBody>
      </p:sp>
      <p:sp>
        <p:nvSpPr>
          <p:cNvPr id="56" name="Google Shape;56;g3312456bf78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312456bf78_0_2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4" name="Google Shape;124;g3312456bf78_0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3" name="Google Shape;13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Michelle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312456bf78_0_23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9" name="Google Shape;139;g3312456bf78_0_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312456bf78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rPr lang="en-US"/>
              <a:t>Kyle</a:t>
            </a:r>
            <a:endParaRPr/>
          </a:p>
        </p:txBody>
      </p:sp>
      <p:sp>
        <p:nvSpPr>
          <p:cNvPr id="63" name="Google Shape;63;g3312456bf78_0_5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312456bf78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rPr lang="en-US"/>
              <a:t>Eric</a:t>
            </a:r>
            <a:endParaRPr/>
          </a:p>
        </p:txBody>
      </p:sp>
      <p:sp>
        <p:nvSpPr>
          <p:cNvPr id="70" name="Google Shape;70;g3312456bf78_0_10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312456bf78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rPr lang="en-US"/>
              <a:t>Eric</a:t>
            </a:r>
            <a:endParaRPr/>
          </a:p>
        </p:txBody>
      </p:sp>
      <p:sp>
        <p:nvSpPr>
          <p:cNvPr id="82" name="Google Shape;82;g3312456bf78_0_15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89" name="Google Shape;89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5" name="Google Shape;9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312456bf78_0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03" name="Google Shape;103;g3312456bf78_0_20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312456bf78_0_2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9" name="Google Shape;109;g3312456bf78_0_2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312456bf78_0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17" name="Google Shape;117;g3312456bf78_0_2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1"/>
          <p:cNvSpPr txBox="1"/>
          <p:nvPr>
            <p:ph type="title"/>
          </p:nvPr>
        </p:nvSpPr>
        <p:spPr>
          <a:xfrm>
            <a:off x="457200" y="1049177"/>
            <a:ext cx="8229600" cy="8037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1"/>
          <p:cNvSpPr txBox="1"/>
          <p:nvPr>
            <p:ph idx="1" type="body"/>
          </p:nvPr>
        </p:nvSpPr>
        <p:spPr>
          <a:xfrm>
            <a:off x="457200" y="2049270"/>
            <a:ext cx="8229600" cy="40768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" name="Google Shape;18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DLCOE_logo_HWHT.png" id="21" name="Google Shape;21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0851" y="234146"/>
            <a:ext cx="2443865" cy="412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2"/>
          <p:cNvSpPr txBox="1"/>
          <p:nvPr>
            <p:ph type="ctrTitle"/>
          </p:nvPr>
        </p:nvSpPr>
        <p:spPr>
          <a:xfrm>
            <a:off x="3969582" y="2130425"/>
            <a:ext cx="4488617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12"/>
          <p:cNvSpPr txBox="1"/>
          <p:nvPr>
            <p:ph idx="1" type="subTitle"/>
          </p:nvPr>
        </p:nvSpPr>
        <p:spPr>
          <a:xfrm>
            <a:off x="3124200" y="3886200"/>
            <a:ext cx="5333999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r"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5" name="Google Shape;25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3"/>
          <p:cNvSpPr txBox="1"/>
          <p:nvPr>
            <p:ph idx="1" type="body"/>
          </p:nvPr>
        </p:nvSpPr>
        <p:spPr>
          <a:xfrm>
            <a:off x="457200" y="1975644"/>
            <a:ext cx="4038600" cy="41505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0" name="Google Shape;30;p13"/>
          <p:cNvSpPr txBox="1"/>
          <p:nvPr>
            <p:ph idx="2" type="body"/>
          </p:nvPr>
        </p:nvSpPr>
        <p:spPr>
          <a:xfrm>
            <a:off x="4648200" y="1975644"/>
            <a:ext cx="4038600" cy="41505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1" name="Google Shape;31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4" name="Google Shape;34;p13"/>
          <p:cNvSpPr txBox="1"/>
          <p:nvPr>
            <p:ph type="title"/>
          </p:nvPr>
        </p:nvSpPr>
        <p:spPr>
          <a:xfrm>
            <a:off x="457200" y="1049177"/>
            <a:ext cx="8229600" cy="8037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4"/>
          <p:cNvSpPr txBox="1"/>
          <p:nvPr>
            <p:ph type="title"/>
          </p:nvPr>
        </p:nvSpPr>
        <p:spPr>
          <a:xfrm>
            <a:off x="457200" y="2900649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5"/>
          <p:cNvSpPr txBox="1"/>
          <p:nvPr>
            <p:ph type="title"/>
          </p:nvPr>
        </p:nvSpPr>
        <p:spPr>
          <a:xfrm>
            <a:off x="457200" y="1066968"/>
            <a:ext cx="3008313" cy="73688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5"/>
          <p:cNvSpPr txBox="1"/>
          <p:nvPr>
            <p:ph idx="1" type="body"/>
          </p:nvPr>
        </p:nvSpPr>
        <p:spPr>
          <a:xfrm>
            <a:off x="3575050" y="1073720"/>
            <a:ext cx="5111750" cy="5052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b="1" sz="28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43" name="Google Shape;43;p15"/>
          <p:cNvSpPr txBox="1"/>
          <p:nvPr>
            <p:ph idx="2" type="body"/>
          </p:nvPr>
        </p:nvSpPr>
        <p:spPr>
          <a:xfrm>
            <a:off x="457200" y="1803850"/>
            <a:ext cx="3008313" cy="43223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44" name="Google Shape;44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6"/>
          <p:cNvSpPr txBox="1"/>
          <p:nvPr>
            <p:ph type="title"/>
          </p:nvPr>
        </p:nvSpPr>
        <p:spPr>
          <a:xfrm>
            <a:off x="457200" y="1196430"/>
            <a:ext cx="2573672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6"/>
          <p:cNvSpPr/>
          <p:nvPr>
            <p:ph idx="2" type="pic"/>
          </p:nvPr>
        </p:nvSpPr>
        <p:spPr>
          <a:xfrm>
            <a:off x="3200400" y="1196430"/>
            <a:ext cx="5486400" cy="4850287"/>
          </a:xfrm>
          <a:prstGeom prst="rect">
            <a:avLst/>
          </a:prstGeom>
          <a:noFill/>
          <a:ln>
            <a:noFill/>
          </a:ln>
        </p:spPr>
      </p:sp>
      <p:sp>
        <p:nvSpPr>
          <p:cNvPr id="50" name="Google Shape;50;p16"/>
          <p:cNvSpPr txBox="1"/>
          <p:nvPr>
            <p:ph idx="1" type="body"/>
          </p:nvPr>
        </p:nvSpPr>
        <p:spPr>
          <a:xfrm>
            <a:off x="457200" y="1768043"/>
            <a:ext cx="2573672" cy="42786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" name="Google Shape;51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0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jpg"/><Relationship Id="rId4" Type="http://schemas.openxmlformats.org/officeDocument/2006/relationships/image" Target="../media/image5.png"/><Relationship Id="rId5" Type="http://schemas.openxmlformats.org/officeDocument/2006/relationships/hyperlink" Target="https://docs.espressif.com/projects/esp-idf/en/stable/esp32/api-reference/protocols/mqtt.html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312456bf78_0_0"/>
          <p:cNvSpPr txBox="1"/>
          <p:nvPr>
            <p:ph type="ctrTitle"/>
          </p:nvPr>
        </p:nvSpPr>
        <p:spPr>
          <a:xfrm>
            <a:off x="1626800" y="3814625"/>
            <a:ext cx="7302600" cy="229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14649"/>
              <a:buFont typeface="Arial"/>
              <a:buNone/>
            </a:pPr>
            <a:r>
              <a:rPr lang="en-US" sz="3488"/>
              <a:t>Team 61: Smart Home Automation</a:t>
            </a:r>
            <a:endParaRPr sz="3488"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14649"/>
              <a:buFont typeface="Arial"/>
              <a:buNone/>
            </a:pPr>
            <a:r>
              <a:rPr lang="en-US" sz="3488"/>
              <a:t>Bi-Weekly Update 3</a:t>
            </a:r>
            <a:br>
              <a:rPr lang="en-US"/>
            </a:br>
            <a:r>
              <a:rPr lang="en-US" sz="2455"/>
              <a:t>Nick Tool, Tyler Mayou, Matthew McLean</a:t>
            </a:r>
            <a:br>
              <a:rPr lang="en-US" sz="2455"/>
            </a:br>
            <a:r>
              <a:rPr lang="en-US" sz="2455"/>
              <a:t>Sponsor: Souryendu Das</a:t>
            </a:r>
            <a:br>
              <a:rPr lang="en-US" sz="2455"/>
            </a:br>
            <a:r>
              <a:rPr lang="en-US" sz="2455"/>
              <a:t>TA: Fahrettin Ay</a:t>
            </a:r>
            <a:br>
              <a:rPr lang="en-US" sz="2455"/>
            </a:br>
            <a:endParaRPr sz="2455"/>
          </a:p>
        </p:txBody>
      </p:sp>
      <p:pic>
        <p:nvPicPr>
          <p:cNvPr descr="DLCOE_logo_HWHT.png" id="59" name="Google Shape;59;g3312456bf78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44000" y="1105318"/>
            <a:ext cx="3114199" cy="525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g3312456bf78_0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795125"/>
            <a:ext cx="5132872" cy="2673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312456bf78_0_225"/>
          <p:cNvSpPr txBox="1"/>
          <p:nvPr>
            <p:ph idx="1" type="body"/>
          </p:nvPr>
        </p:nvSpPr>
        <p:spPr>
          <a:xfrm>
            <a:off x="457200" y="2049270"/>
            <a:ext cx="8229600" cy="40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  <p:sp>
        <p:nvSpPr>
          <p:cNvPr id="127" name="Google Shape;127;g3312456bf78_0_225"/>
          <p:cNvSpPr txBox="1"/>
          <p:nvPr>
            <p:ph type="title"/>
          </p:nvPr>
        </p:nvSpPr>
        <p:spPr>
          <a:xfrm>
            <a:off x="298575" y="7103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/>
              <a:t>Database and Local Host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 sz="1000"/>
              <a:t>Nick Tool</a:t>
            </a:r>
            <a:endParaRPr sz="1000"/>
          </a:p>
        </p:txBody>
      </p:sp>
      <p:sp>
        <p:nvSpPr>
          <p:cNvPr id="128" name="Google Shape;128;g3312456bf78_0_225"/>
          <p:cNvSpPr txBox="1"/>
          <p:nvPr/>
        </p:nvSpPr>
        <p:spPr>
          <a:xfrm>
            <a:off x="1927123" y="3382297"/>
            <a:ext cx="4972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9" name="Google Shape;129;g3312456bf78_0_2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71500" y="1728725"/>
            <a:ext cx="4972505" cy="5129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g3312456bf78_0_2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3808" y="1475463"/>
            <a:ext cx="3819573" cy="53213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8"/>
          <p:cNvSpPr txBox="1"/>
          <p:nvPr>
            <p:ph type="title"/>
          </p:nvPr>
        </p:nvSpPr>
        <p:spPr>
          <a:xfrm>
            <a:off x="404775" y="64512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Execution &amp; Validation Plan </a:t>
            </a:r>
            <a:endParaRPr/>
          </a:p>
        </p:txBody>
      </p:sp>
      <p:graphicFrame>
        <p:nvGraphicFramePr>
          <p:cNvPr id="136" name="Google Shape;136;p8"/>
          <p:cNvGraphicFramePr/>
          <p:nvPr/>
        </p:nvGraphicFramePr>
        <p:xfrm>
          <a:off x="98300" y="12299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{0D6AC368-FE77-4F22-A29E-14A3B154CB24}</a:tableStyleId>
              </a:tblPr>
              <a:tblGrid>
                <a:gridCol w="1793125"/>
                <a:gridCol w="356025"/>
                <a:gridCol w="367150"/>
                <a:gridCol w="358050"/>
                <a:gridCol w="360900"/>
                <a:gridCol w="352075"/>
                <a:gridCol w="380100"/>
                <a:gridCol w="399200"/>
                <a:gridCol w="403375"/>
                <a:gridCol w="379300"/>
                <a:gridCol w="378350"/>
                <a:gridCol w="413300"/>
                <a:gridCol w="399325"/>
                <a:gridCol w="401000"/>
                <a:gridCol w="372775"/>
                <a:gridCol w="412800"/>
                <a:gridCol w="1518850"/>
              </a:tblGrid>
              <a:tr h="143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4C4C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1/20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4C4C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1/27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4C4C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2/3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4C4C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2/10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4C4C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2/17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4C4C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2/24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4C4C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3/3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4C4C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3/10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4C4C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3/17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4C4C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3/24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4C4C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3/31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4C4C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4/7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4C4C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4/14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4C4C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4/21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4C4C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4/28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4C4C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Legend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4C4C4"/>
                    </a:solidFill>
                  </a:tcPr>
                </a:tc>
              </a:tr>
              <a:tr h="143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-US" sz="9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Matthew McLean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Finished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00"/>
                    </a:solidFill>
                  </a:tcPr>
                </a:tc>
              </a:tr>
              <a:tr h="137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Update Layout Of Website</a:t>
                      </a:r>
                      <a:endParaRPr sz="9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Working on it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9900"/>
                    </a:solidFill>
                  </a:tcPr>
                </a:tc>
              </a:tr>
              <a:tr h="143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Integrate System with Host Server</a:t>
                      </a:r>
                      <a:endParaRPr sz="9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Haven’t Started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</a:tr>
              <a:tr h="143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Integrate Entire System</a:t>
                      </a:r>
                      <a:endParaRPr sz="9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4C4C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4C4C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highlight>
                          <a:srgbClr val="F79646"/>
                        </a:highlight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4C4C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highlight>
                          <a:srgbClr val="F79646"/>
                        </a:highlight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4C4C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highlight>
                          <a:srgbClr val="F79646"/>
                        </a:highlight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highlight>
                          <a:srgbClr val="F79646"/>
                        </a:highlight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88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43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-US" sz="9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Nick Tool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43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Implement  Public IP address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highlight>
                          <a:srgbClr val="9E9E9E"/>
                        </a:highlight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highlight>
                          <a:srgbClr val="9E9E9E"/>
                        </a:highlight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328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Implement Security Features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highlight>
                          <a:srgbClr val="9E9E9E"/>
                        </a:highlight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highlight>
                          <a:srgbClr val="9E9E9E"/>
                        </a:highlight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43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Integrate Host System with Mobile App and Website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43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Integrate Host System with IoT Hardware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43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Validate App &amp; Website Integration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highlight>
                          <a:schemeClr val="accent6"/>
                        </a:highlight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highlight>
                          <a:schemeClr val="accent6"/>
                        </a:highlight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35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Validate IoT Hardware Integration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43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Test and Validate Basic Functions in  Fully Integrated System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886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Test Edge Cases in Fully Integrated System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43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-US" sz="9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Tyler Mayou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43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Discuss 404 modifications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43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Order parts for modification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43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Order NEW PCB</a:t>
                      </a:r>
                      <a:endParaRPr sz="9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43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Hardware integration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43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-US" sz="9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Team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43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Update #2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43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Update #3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43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Update #4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43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Update #5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43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Final Presentation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43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Final Demo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43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-US" sz="9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Final</a:t>
                      </a: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Report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43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43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Integration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43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System Test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00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Validation</a:t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25400" marL="254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312456bf78_0_231"/>
          <p:cNvSpPr txBox="1"/>
          <p:nvPr>
            <p:ph idx="1" type="body"/>
          </p:nvPr>
        </p:nvSpPr>
        <p:spPr>
          <a:xfrm>
            <a:off x="457200" y="1608545"/>
            <a:ext cx="8229600" cy="40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b="1" lang="en-US"/>
              <a:t>Thanks and Gig ‘Em</a:t>
            </a:r>
            <a:endParaRPr b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312456bf78_0_51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Project Summary</a:t>
            </a:r>
            <a:endParaRPr/>
          </a:p>
        </p:txBody>
      </p:sp>
      <p:sp>
        <p:nvSpPr>
          <p:cNvPr id="66" name="Google Shape;66;g3312456bf78_0_51"/>
          <p:cNvSpPr txBox="1"/>
          <p:nvPr>
            <p:ph idx="1" type="body"/>
          </p:nvPr>
        </p:nvSpPr>
        <p:spPr>
          <a:xfrm>
            <a:off x="457200" y="2049275"/>
            <a:ext cx="4532100" cy="46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 u="sng"/>
              <a:t>The Problem</a:t>
            </a:r>
            <a:r>
              <a:rPr lang="en-US" sz="1800"/>
              <a:t>: “Smart home systems are often composed of many different components from different companies. This can make it very difficult for a user to combine devices and implement a fully functional system for their own personal living or working space.”</a:t>
            </a:r>
            <a:endParaRPr sz="18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sz="1800" u="sng"/>
              <a:t>Our Goal</a:t>
            </a:r>
            <a:r>
              <a:rPr lang="en-US" sz="1800"/>
              <a:t>: “Develop a basic smart home automation system that allows users to control a few essential home appliances (like lights and speakers) via a mobile app and a simple web interface. The system will use IoT/non-IoT devices and a local server and online database.”</a:t>
            </a:r>
            <a:endParaRPr sz="2600"/>
          </a:p>
        </p:txBody>
      </p:sp>
      <p:pic>
        <p:nvPicPr>
          <p:cNvPr id="67" name="Google Shape;67;g3312456bf78_0_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84112" y="2636000"/>
            <a:ext cx="3855698" cy="2008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312456bf78_0_102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56"/>
              <a:buFont typeface="Arial"/>
              <a:buNone/>
            </a:pPr>
            <a:r>
              <a:rPr lang="en-US"/>
              <a:t>Project/Subsystem Overview </a:t>
            </a:r>
            <a:endParaRPr/>
          </a:p>
        </p:txBody>
      </p:sp>
      <p:sp>
        <p:nvSpPr>
          <p:cNvPr id="73" name="Google Shape;73;g3312456bf78_0_102"/>
          <p:cNvSpPr txBox="1"/>
          <p:nvPr/>
        </p:nvSpPr>
        <p:spPr>
          <a:xfrm>
            <a:off x="2866103" y="2609720"/>
            <a:ext cx="3411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4" name="Google Shape;74;g3312456bf78_0_10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23438" y="1852925"/>
            <a:ext cx="6750324" cy="46733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g3312456bf78_0_102"/>
          <p:cNvSpPr txBox="1"/>
          <p:nvPr/>
        </p:nvSpPr>
        <p:spPr>
          <a:xfrm>
            <a:off x="2072975" y="2084625"/>
            <a:ext cx="1488000" cy="2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</a:rPr>
              <a:t>Matthew McLean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76" name="Google Shape;76;g3312456bf78_0_102"/>
          <p:cNvSpPr txBox="1"/>
          <p:nvPr/>
        </p:nvSpPr>
        <p:spPr>
          <a:xfrm>
            <a:off x="1654700" y="5147475"/>
            <a:ext cx="1211400" cy="4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</a:rPr>
              <a:t>Nick Tool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77" name="Google Shape;77;g3312456bf78_0_102"/>
          <p:cNvSpPr txBox="1"/>
          <p:nvPr/>
        </p:nvSpPr>
        <p:spPr>
          <a:xfrm>
            <a:off x="5754725" y="4136425"/>
            <a:ext cx="1640700" cy="2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</a:rPr>
              <a:t>Tyler Mayou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78" name="Google Shape;78;g3312456bf78_0_102"/>
          <p:cNvSpPr txBox="1"/>
          <p:nvPr/>
        </p:nvSpPr>
        <p:spPr>
          <a:xfrm>
            <a:off x="5687975" y="3377725"/>
            <a:ext cx="846000" cy="231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">
              <a:solidFill>
                <a:schemeClr val="dk1"/>
              </a:solidFill>
            </a:endParaRPr>
          </a:p>
        </p:txBody>
      </p:sp>
      <p:sp>
        <p:nvSpPr>
          <p:cNvPr id="79" name="Google Shape;79;g3312456bf78_0_102"/>
          <p:cNvSpPr txBox="1"/>
          <p:nvPr/>
        </p:nvSpPr>
        <p:spPr>
          <a:xfrm>
            <a:off x="5612475" y="3270025"/>
            <a:ext cx="770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accent3"/>
                </a:solidFill>
              </a:rPr>
              <a:t>MQTT</a:t>
            </a:r>
            <a:endParaRPr b="1" sz="100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312456bf78_0_156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Project Timeline </a:t>
            </a:r>
            <a:endParaRPr/>
          </a:p>
        </p:txBody>
      </p:sp>
      <p:graphicFrame>
        <p:nvGraphicFramePr>
          <p:cNvPr id="85" name="Google Shape;85;g3312456bf78_0_156"/>
          <p:cNvGraphicFramePr/>
          <p:nvPr/>
        </p:nvGraphicFramePr>
        <p:xfrm>
          <a:off x="230909" y="2786929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{F4381B8D-7FAD-474D-9ACF-AA11B0E145D0}</a:tableStyleId>
              </a:tblPr>
              <a:tblGrid>
                <a:gridCol w="1245350"/>
                <a:gridCol w="1240575"/>
                <a:gridCol w="1242975"/>
                <a:gridCol w="1252525"/>
                <a:gridCol w="1308550"/>
                <a:gridCol w="1182175"/>
                <a:gridCol w="1099200"/>
              </a:tblGrid>
              <a:tr h="138790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u="none" cap="none" strike="noStrike"/>
                        <a:t>Subsystem Designs and Testing</a:t>
                      </a:r>
                      <a:endParaRPr/>
                    </a:p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u="none" cap="none" strike="noStrike"/>
                        <a:t>(to complete </a:t>
                      </a:r>
                      <a:r>
                        <a:rPr lang="en-US" sz="1300"/>
                        <a:t>2/10</a:t>
                      </a:r>
                      <a:r>
                        <a:rPr lang="en-US" sz="1300" u="none" cap="none" strike="noStrike"/>
                        <a:t>)</a:t>
                      </a:r>
                      <a:endParaRPr/>
                    </a:p>
                  </a:txBody>
                  <a:tcPr marT="45675" marB="4567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B050">
                        <a:alpha val="498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u="none" cap="none" strike="noStrike"/>
                        <a:t>Integration of </a:t>
                      </a:r>
                      <a:r>
                        <a:rPr lang="en-US" sz="1300"/>
                        <a:t>App and Website </a:t>
                      </a:r>
                      <a:r>
                        <a:rPr lang="en-US" sz="1300" u="none" cap="none" strike="noStrike"/>
                        <a:t>(</a:t>
                      </a:r>
                      <a:r>
                        <a:rPr lang="en-US" sz="1300"/>
                        <a:t>to complete</a:t>
                      </a:r>
                      <a:r>
                        <a:rPr lang="en-US" sz="1300" u="none" cap="none" strike="noStrike"/>
                        <a:t> </a:t>
                      </a:r>
                      <a:r>
                        <a:rPr lang="en-US" sz="1300"/>
                        <a:t>2/24</a:t>
                      </a:r>
                      <a:r>
                        <a:rPr lang="en-US" sz="1300" u="none" cap="none" strike="noStrike"/>
                        <a:t>)</a:t>
                      </a:r>
                      <a:endParaRPr sz="1300" u="none" cap="none" strike="noStrike"/>
                    </a:p>
                  </a:txBody>
                  <a:tcPr marT="45675" marB="4567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00">
                        <a:alpha val="498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u="none" cap="none" strike="noStrike"/>
                        <a:t>Integration of </a:t>
                      </a:r>
                      <a:r>
                        <a:rPr lang="en-US" sz="1300"/>
                        <a:t>IoT Hardware</a:t>
                      </a:r>
                      <a:r>
                        <a:rPr lang="en-US" sz="1300" u="none" cap="none" strike="noStrike"/>
                        <a:t> </a:t>
                      </a:r>
                      <a:br>
                        <a:rPr lang="en-US" sz="1300" u="none" cap="none" strike="noStrike"/>
                      </a:br>
                      <a:r>
                        <a:rPr lang="en-US" sz="1300" u="none" cap="none" strike="noStrike"/>
                        <a:t>(to complete by</a:t>
                      </a:r>
                      <a:r>
                        <a:rPr lang="en-US" sz="1300"/>
                        <a:t> 3/10</a:t>
                      </a:r>
                      <a:r>
                        <a:rPr lang="en-US" sz="1300" u="none" cap="none" strike="noStrike"/>
                        <a:t>)</a:t>
                      </a:r>
                      <a:endParaRPr sz="1300" u="none" cap="none" strike="noStrike"/>
                    </a:p>
                  </a:txBody>
                  <a:tcPr marT="45675" marB="4567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00">
                        <a:alpha val="498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u="none" cap="none" strike="noStrike"/>
                        <a:t>Final Integration </a:t>
                      </a:r>
                      <a:br>
                        <a:rPr lang="en-US" sz="1300" u="none" cap="none" strike="noStrike"/>
                      </a:br>
                      <a:r>
                        <a:rPr lang="en-US" sz="1300" u="none" cap="none" strike="noStrike"/>
                        <a:t>(to complete by </a:t>
                      </a:r>
                      <a:r>
                        <a:rPr lang="en-US" sz="1300"/>
                        <a:t>3/17</a:t>
                      </a:r>
                      <a:r>
                        <a:rPr lang="en-US" sz="1300" u="none" cap="none" strike="noStrike"/>
                        <a:t>)</a:t>
                      </a:r>
                      <a:endParaRPr/>
                    </a:p>
                  </a:txBody>
                  <a:tcPr marT="45675" marB="4567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u="none" cap="none" strike="noStrike"/>
                        <a:t>System Test</a:t>
                      </a:r>
                      <a:br>
                        <a:rPr lang="en-US" sz="1300" u="none" cap="none" strike="noStrike"/>
                      </a:br>
                      <a:r>
                        <a:rPr lang="en-US" sz="1300" u="none" cap="none" strike="noStrike"/>
                        <a:t>(to complete by </a:t>
                      </a:r>
                      <a:r>
                        <a:rPr lang="en-US" sz="1300"/>
                        <a:t>3/24</a:t>
                      </a:r>
                      <a:r>
                        <a:rPr lang="en-US" sz="1300" u="none" cap="none" strike="noStrike"/>
                        <a:t>)</a:t>
                      </a:r>
                      <a:endParaRPr/>
                    </a:p>
                  </a:txBody>
                  <a:tcPr marT="45675" marB="4567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u="none" cap="none" strike="noStrike"/>
                        <a:t>Validation</a:t>
                      </a:r>
                      <a:br>
                        <a:rPr lang="en-US" sz="1300" u="none" cap="none" strike="noStrike"/>
                      </a:br>
                      <a:r>
                        <a:rPr lang="en-US" sz="1300" u="none" cap="none" strike="noStrike"/>
                        <a:t>(to complete by </a:t>
                      </a:r>
                      <a:r>
                        <a:rPr lang="en-US" sz="1300"/>
                        <a:t>4/7</a:t>
                      </a:r>
                      <a:r>
                        <a:rPr lang="en-US" sz="1300" u="none" cap="none" strike="noStrike"/>
                        <a:t>)</a:t>
                      </a:r>
                      <a:endParaRPr/>
                    </a:p>
                  </a:txBody>
                  <a:tcPr marT="45675" marB="4567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u="none" cap="none" strike="noStrike"/>
                        <a:t>Demo and Report </a:t>
                      </a:r>
                      <a:br>
                        <a:rPr lang="en-US" sz="1300" u="none" cap="none" strike="noStrike"/>
                      </a:br>
                      <a:r>
                        <a:rPr lang="en-US" sz="1300" u="none" cap="none" strike="noStrike"/>
                        <a:t>(to complete by </a:t>
                      </a:r>
                      <a:r>
                        <a:rPr lang="en-US" sz="1300"/>
                        <a:t>4/21</a:t>
                      </a:r>
                      <a:r>
                        <a:rPr lang="en-US" sz="1300" u="none" cap="none" strike="noStrike"/>
                        <a:t>)</a:t>
                      </a:r>
                      <a:endParaRPr sz="1300" u="none" cap="none" strike="noStrike"/>
                    </a:p>
                  </a:txBody>
                  <a:tcPr marT="45675" marB="45675" marR="91425" marL="91425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86" name="Google Shape;86;g3312456bf78_0_156"/>
          <p:cNvSpPr txBox="1"/>
          <p:nvPr/>
        </p:nvSpPr>
        <p:spPr>
          <a:xfrm>
            <a:off x="27745" y="2243061"/>
            <a:ext cx="90885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dk1"/>
                </a:solidFill>
              </a:rPr>
              <a:t>G</a:t>
            </a:r>
            <a:r>
              <a:rPr lang="en-US" sz="1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reen done, </a:t>
            </a:r>
            <a:r>
              <a:rPr lang="en-US" sz="1900">
                <a:solidFill>
                  <a:schemeClr val="dk1"/>
                </a:solidFill>
              </a:rPr>
              <a:t>Y</a:t>
            </a:r>
            <a:r>
              <a:rPr lang="en-US" sz="1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ellow underway, </a:t>
            </a:r>
            <a:r>
              <a:rPr lang="en-US" sz="1900">
                <a:solidFill>
                  <a:schemeClr val="dk1"/>
                </a:solidFill>
              </a:rPr>
              <a:t>W</a:t>
            </a:r>
            <a:r>
              <a:rPr lang="en-US" sz="1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hite not started</a:t>
            </a:r>
            <a:endParaRPr sz="15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6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/>
              <a:t>Web and Mobile App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 sz="1000"/>
              <a:t>Matthew McLean</a:t>
            </a:r>
            <a:endParaRPr sz="1000"/>
          </a:p>
        </p:txBody>
      </p:sp>
      <p:graphicFrame>
        <p:nvGraphicFramePr>
          <p:cNvPr id="92" name="Google Shape;92;p6"/>
          <p:cNvGraphicFramePr/>
          <p:nvPr/>
        </p:nvGraphicFramePr>
        <p:xfrm>
          <a:off x="685800" y="1952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{F4381B8D-7FAD-474D-9ACF-AA11B0E145D0}</a:tableStyleId>
              </a:tblPr>
              <a:tblGrid>
                <a:gridCol w="3886200"/>
                <a:gridCol w="3886200"/>
              </a:tblGrid>
              <a:tr h="6403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Accomplishments since last update                          </a:t>
                      </a:r>
                      <a:r>
                        <a:rPr lang="en-US" sz="1800">
                          <a:solidFill>
                            <a:srgbClr val="FF0000"/>
                          </a:solidFill>
                        </a:rPr>
                        <a:t>15</a:t>
                      </a:r>
                      <a:r>
                        <a:rPr lang="en-US" sz="1800" u="none" cap="none" strike="noStrike">
                          <a:solidFill>
                            <a:srgbClr val="FF0000"/>
                          </a:solidFill>
                        </a:rPr>
                        <a:t> hrs of effort</a:t>
                      </a:r>
                      <a:endParaRPr sz="1800" u="none" cap="none" strike="noStrike">
                        <a:solidFill>
                          <a:srgbClr val="FF0000"/>
                        </a:solidFill>
                      </a:endParaRPr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Ongoing progress/problems and plans until the next presentation</a:t>
                      </a:r>
                      <a:endParaRPr sz="1800" u="none" cap="none" strike="noStrike"/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</a:tr>
              <a:tr h="17346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/>
                        <a:t>Continued work on improving app designs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/>
                        <a:t>Updated settings page and device selection</a:t>
                      </a:r>
                      <a:endParaRPr sz="1800"/>
                    </a:p>
                  </a:txBody>
                  <a:tcPr marT="45750" marB="45750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/>
                        <a:t>Continue Integrating with Backend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/>
                        <a:t>Should be able to create new user and store device names in database</a:t>
                      </a:r>
                      <a:endParaRPr sz="1800"/>
                    </a:p>
                  </a:txBody>
                  <a:tcPr marT="45750" marB="45750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7"/>
          <p:cNvSpPr txBox="1"/>
          <p:nvPr>
            <p:ph type="title"/>
          </p:nvPr>
        </p:nvSpPr>
        <p:spPr>
          <a:xfrm>
            <a:off x="609600" y="12015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/>
              <a:t>Web and Mobile App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 sz="1000"/>
              <a:t>Matthew McLean</a:t>
            </a:r>
            <a:endParaRPr/>
          </a:p>
        </p:txBody>
      </p:sp>
      <p:sp>
        <p:nvSpPr>
          <p:cNvPr id="98" name="Google Shape;98;p7"/>
          <p:cNvSpPr txBox="1"/>
          <p:nvPr/>
        </p:nvSpPr>
        <p:spPr>
          <a:xfrm>
            <a:off x="1927123" y="3382297"/>
            <a:ext cx="4972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9" name="Google Shape;99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3798" y="2005276"/>
            <a:ext cx="2791376" cy="3563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6622" y="2005276"/>
            <a:ext cx="3584298" cy="3790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312456bf78_0_207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/>
              <a:t>IoT Hardware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 sz="1000"/>
              <a:t>Tyler Mayou</a:t>
            </a:r>
            <a:endParaRPr sz="1000"/>
          </a:p>
        </p:txBody>
      </p:sp>
      <p:graphicFrame>
        <p:nvGraphicFramePr>
          <p:cNvPr id="106" name="Google Shape;106;g3312456bf78_0_207"/>
          <p:cNvGraphicFramePr/>
          <p:nvPr/>
        </p:nvGraphicFramePr>
        <p:xfrm>
          <a:off x="685800" y="1952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{F4381B8D-7FAD-474D-9ACF-AA11B0E145D0}</a:tableStyleId>
              </a:tblPr>
              <a:tblGrid>
                <a:gridCol w="3886200"/>
                <a:gridCol w="3886200"/>
              </a:tblGrid>
              <a:tr h="6403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Accomplishments since last update                          </a:t>
                      </a:r>
                      <a:r>
                        <a:rPr lang="en-US" sz="1800">
                          <a:solidFill>
                            <a:srgbClr val="FF0000"/>
                          </a:solidFill>
                        </a:rPr>
                        <a:t>10</a:t>
                      </a:r>
                      <a:r>
                        <a:rPr lang="en-US" sz="1800" u="none" cap="none" strike="noStrike">
                          <a:solidFill>
                            <a:srgbClr val="FF0000"/>
                          </a:solidFill>
                        </a:rPr>
                        <a:t> hrs of effort</a:t>
                      </a:r>
                      <a:endParaRPr sz="1800" u="none" cap="none" strike="noStrike">
                        <a:solidFill>
                          <a:srgbClr val="FF0000"/>
                        </a:solidFill>
                      </a:endParaRPr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Ongoing progress/problems and plans until the next presentation</a:t>
                      </a:r>
                      <a:endParaRPr sz="1800" u="none" cap="none" strike="noStrike"/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</a:tr>
              <a:tr h="1734600">
                <a:tc>
                  <a:txBody>
                    <a:bodyPr/>
                    <a:lstStyle/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●"/>
                      </a:pPr>
                      <a:r>
                        <a:rPr lang="en-US" sz="1800"/>
                        <a:t>Subsystem works as it did in 403 on new PCB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50" marB="45750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●"/>
                      </a:pPr>
                      <a:r>
                        <a:rPr lang="en-US" sz="1800"/>
                        <a:t>Fix issues with the AC module and light bulb</a:t>
                      </a:r>
                      <a:endParaRPr sz="1800"/>
                    </a:p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●"/>
                      </a:pPr>
                      <a:r>
                        <a:rPr lang="en-US" sz="1800"/>
                        <a:t>Begin integrating with Host and Database using MQTT over TCP integration</a:t>
                      </a:r>
                      <a:endParaRPr sz="1800"/>
                    </a:p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●"/>
                      </a:pPr>
                      <a:r>
                        <a:rPr lang="en-US" sz="1800"/>
                        <a:t>Test Power to Raspberry PI</a:t>
                      </a:r>
                      <a:endParaRPr sz="1800"/>
                    </a:p>
                  </a:txBody>
                  <a:tcPr marT="45750" marB="45750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312456bf78_0_219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/>
              <a:t>IoT Hardware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 sz="1000"/>
              <a:t>Tyler Mayou</a:t>
            </a:r>
            <a:endParaRPr sz="1000"/>
          </a:p>
        </p:txBody>
      </p:sp>
      <p:pic>
        <p:nvPicPr>
          <p:cNvPr id="112" name="Google Shape;112;g3312456bf78_0_219" title="IMG_1674.HEIC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3500" y="1852875"/>
            <a:ext cx="5277000" cy="395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g3312456bf78_0_2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65788" y="5810625"/>
            <a:ext cx="4812424" cy="8037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g3312456bf78_0_219"/>
          <p:cNvSpPr txBox="1"/>
          <p:nvPr/>
        </p:nvSpPr>
        <p:spPr>
          <a:xfrm>
            <a:off x="204600" y="6426900"/>
            <a:ext cx="58233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/>
              <a:t>Espressif API Reference:</a:t>
            </a:r>
            <a:endParaRPr sz="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u="sng">
                <a:solidFill>
                  <a:schemeClr val="hlink"/>
                </a:solidFill>
                <a:hlinkClick r:id="rId5"/>
              </a:rPr>
              <a:t>https://docs.espressif.com/projects/esp-idf/en/stable/esp32/api-reference/protocols/mqtt.html</a:t>
            </a:r>
            <a:r>
              <a:rPr lang="en-US" sz="900">
                <a:solidFill>
                  <a:schemeClr val="dk1"/>
                </a:solidFill>
              </a:rPr>
              <a:t> </a:t>
            </a:r>
            <a:endParaRPr sz="9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312456bf78_0_213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/>
              <a:t>Database and Local Host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 sz="1000"/>
              <a:t>Nick Tool</a:t>
            </a:r>
            <a:endParaRPr sz="1000"/>
          </a:p>
        </p:txBody>
      </p:sp>
      <p:graphicFrame>
        <p:nvGraphicFramePr>
          <p:cNvPr id="120" name="Google Shape;120;g3312456bf78_0_213"/>
          <p:cNvGraphicFramePr/>
          <p:nvPr/>
        </p:nvGraphicFramePr>
        <p:xfrm>
          <a:off x="685800" y="1952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{F4381B8D-7FAD-474D-9ACF-AA11B0E145D0}</a:tableStyleId>
              </a:tblPr>
              <a:tblGrid>
                <a:gridCol w="3886200"/>
                <a:gridCol w="3886200"/>
              </a:tblGrid>
              <a:tr h="6403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Accomplishments since last update                          </a:t>
                      </a:r>
                      <a:r>
                        <a:rPr lang="en-US" sz="1800">
                          <a:solidFill>
                            <a:srgbClr val="FF0000"/>
                          </a:solidFill>
                        </a:rPr>
                        <a:t>15</a:t>
                      </a:r>
                      <a:r>
                        <a:rPr lang="en-US" sz="1800" u="none" cap="none" strike="noStrike">
                          <a:solidFill>
                            <a:srgbClr val="FF0000"/>
                          </a:solidFill>
                        </a:rPr>
                        <a:t> hrs of effort</a:t>
                      </a:r>
                      <a:endParaRPr sz="1800" u="none" cap="none" strike="noStrike">
                        <a:solidFill>
                          <a:srgbClr val="FF0000"/>
                        </a:solidFill>
                      </a:endParaRPr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Ongoing progress/problems and plans until the next presentation</a:t>
                      </a:r>
                      <a:endParaRPr sz="1800" u="none" cap="none" strike="noStrike"/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</a:tr>
              <a:tr h="1734600">
                <a:tc>
                  <a:txBody>
                    <a:bodyPr/>
                    <a:lstStyle/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●"/>
                      </a:pPr>
                      <a:r>
                        <a:rPr lang="en-US" sz="1800"/>
                        <a:t>Fixed issue with JSON payloads being malformed</a:t>
                      </a:r>
                      <a:endParaRPr sz="1800"/>
                    </a:p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●"/>
                      </a:pPr>
                      <a:r>
                        <a:rPr lang="en-US" sz="1800"/>
                        <a:t>Ongoing Integration between front-end and back-end</a:t>
                      </a:r>
                      <a:endParaRPr sz="1800"/>
                    </a:p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●"/>
                      </a:pPr>
                      <a:r>
                        <a:rPr lang="en-US" sz="1800"/>
                        <a:t>Integration testing through website &amp; database</a:t>
                      </a:r>
                      <a:endParaRPr sz="1800"/>
                    </a:p>
                  </a:txBody>
                  <a:tcPr marT="45750" marB="45750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●"/>
                      </a:pPr>
                      <a:r>
                        <a:rPr lang="en-US" sz="1800"/>
                        <a:t>Finish full integration of front and backend</a:t>
                      </a:r>
                      <a:endParaRPr sz="1800"/>
                    </a:p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●"/>
                      </a:pPr>
                      <a:r>
                        <a:rPr lang="en-US" sz="1800"/>
                        <a:t>Begin to work on hardware integration &amp; MQTT integration</a:t>
                      </a:r>
                      <a:endParaRPr sz="1800"/>
                    </a:p>
                  </a:txBody>
                  <a:tcPr marT="45750" marB="45750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21" name="Google Shape;121;g3312456bf78_0_213"/>
          <p:cNvSpPr txBox="1"/>
          <p:nvPr/>
        </p:nvSpPr>
        <p:spPr>
          <a:xfrm>
            <a:off x="544945" y="4326975"/>
            <a:ext cx="8405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2013-06-18T16:37:55Z</dcterms:created>
  <dc:creator>Nowka, Kevin J.</dc:creator>
</cp:coreProperties>
</file>